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56" r:id="rId2"/>
    <p:sldId id="315" r:id="rId3"/>
    <p:sldId id="309" r:id="rId4"/>
    <p:sldId id="310" r:id="rId5"/>
    <p:sldId id="312" r:id="rId6"/>
    <p:sldId id="311" r:id="rId7"/>
    <p:sldId id="314" r:id="rId8"/>
    <p:sldId id="30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B1D"/>
    <a:srgbClr val="071A49"/>
    <a:srgbClr val="FEBE10"/>
    <a:srgbClr val="003946"/>
    <a:srgbClr val="004F73"/>
    <a:srgbClr val="947F02"/>
    <a:srgbClr val="B59C03"/>
    <a:srgbClr val="04112E"/>
    <a:srgbClr val="E6C604"/>
    <a:srgbClr val="081E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2" d="100"/>
          <a:sy n="72" d="100"/>
        </p:scale>
        <p:origin x="269" y="3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6F7D112-585D-97CE-3640-D902EBFC59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0E122-66E2-87D2-5882-17F6248BE92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B20FE0-BD36-418E-8618-9733F514F17E}" type="datetimeFigureOut">
              <a:rPr lang="en-US" smtClean="0"/>
              <a:t>9/1/2023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5C7732-53F9-3486-4088-AA8C2B79218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9E082-4194-40BE-2060-4C62AEE5EDE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1420E7-02CB-4A68-8EF4-EECFA1A81D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639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5FCBC6C-4A1C-ED72-240D-88FEDF155C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59" t="1147" r="5281" b="29986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239D4B5-FEC3-88C6-BFCB-6E6CA472E478}"/>
              </a:ext>
            </a:extLst>
          </p:cNvPr>
          <p:cNvSpPr txBox="1"/>
          <p:nvPr userDrawn="1"/>
        </p:nvSpPr>
        <p:spPr>
          <a:xfrm>
            <a:off x="8972288" y="188251"/>
            <a:ext cx="3362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Sun Life New Display" pitchFamily="2" charset="0"/>
                <a:ea typeface="Calibri" panose="020F0502020204030204" pitchFamily="34" charset="0"/>
              </a:rPr>
              <a:t>Global Solutions</a:t>
            </a:r>
            <a:endParaRPr lang="en-US" sz="1600" dirty="0">
              <a:solidFill>
                <a:schemeClr val="bg1"/>
              </a:solidFill>
              <a:effectLst/>
              <a:latin typeface="Sun Life New Display" pitchFamily="2" charset="0"/>
              <a:ea typeface="Calibri" panose="020F0502020204030204" pitchFamily="34" charset="0"/>
            </a:endParaRPr>
          </a:p>
        </p:txBody>
      </p:sp>
      <p:pic>
        <p:nvPicPr>
          <p:cNvPr id="12" name="Picture 11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C9561C4-C38F-13CE-EC9E-9F9A06D7CCA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8" y="221093"/>
            <a:ext cx="1383521" cy="33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521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ertical Title and Text">
    <p:bg>
      <p:bgPr>
        <a:gradFill flip="none" rotWithShape="1">
          <a:gsLst>
            <a:gs pos="0">
              <a:srgbClr val="071A49"/>
            </a:gs>
            <a:gs pos="43000">
              <a:srgbClr val="020B1D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845AA5-FB0C-6950-F5E9-3E6023B9031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6" t="11832" r="4846" b="53408"/>
          <a:stretch/>
        </p:blipFill>
        <p:spPr>
          <a:xfrm>
            <a:off x="-1" y="3429000"/>
            <a:ext cx="12192001" cy="3429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6BF8F43-5AF4-385F-8D50-B9DFB716C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166DF2-F6C3-1E75-8BCB-AE46C15F13A6}"/>
              </a:ext>
            </a:extLst>
          </p:cNvPr>
          <p:cNvSpPr txBox="1"/>
          <p:nvPr userDrawn="1"/>
        </p:nvSpPr>
        <p:spPr>
          <a:xfrm>
            <a:off x="8972288" y="188251"/>
            <a:ext cx="3362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Sun Life New Display" pitchFamily="2" charset="0"/>
                <a:ea typeface="Calibri" panose="020F0502020204030204" pitchFamily="34" charset="0"/>
              </a:rPr>
              <a:t>Global Solutions</a:t>
            </a:r>
            <a:endParaRPr lang="en-US" sz="1600" dirty="0">
              <a:solidFill>
                <a:schemeClr val="bg1"/>
              </a:solidFill>
              <a:effectLst/>
              <a:latin typeface="Sun Life New Display" pitchFamily="2" charset="0"/>
              <a:ea typeface="Calibri" panose="020F0502020204030204" pitchFamily="34" charset="0"/>
            </a:endParaRPr>
          </a:p>
        </p:txBody>
      </p:sp>
      <p:pic>
        <p:nvPicPr>
          <p:cNvPr id="10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EA0F9BA-42CE-44A1-CD7D-3F8E144DA0E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8" y="221093"/>
            <a:ext cx="1383521" cy="33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977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5000">
              <a:srgbClr val="071A49"/>
            </a:gs>
            <a:gs pos="100000">
              <a:srgbClr val="020B1D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D9E3449-892C-E1EF-666E-F9857F5467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223" y="5896834"/>
            <a:ext cx="3544188" cy="934202"/>
          </a:xfrm>
          <a:prstGeom prst="rect">
            <a:avLst/>
          </a:prstGeom>
        </p:spPr>
      </p:pic>
      <p:sp>
        <p:nvSpPr>
          <p:cNvPr id="9" name="Content Placeholder 14">
            <a:extLst>
              <a:ext uri="{FF2B5EF4-FFF2-40B4-BE49-F238E27FC236}">
                <a16:creationId xmlns:a16="http://schemas.microsoft.com/office/drawing/2014/main" id="{B87E9629-22C4-CCD8-1C0D-F1E0BCDE6392}"/>
              </a:ext>
            </a:extLst>
          </p:cNvPr>
          <p:cNvSpPr txBox="1">
            <a:spLocks/>
          </p:cNvSpPr>
          <p:nvPr userDrawn="1"/>
        </p:nvSpPr>
        <p:spPr>
          <a:xfrm>
            <a:off x="772910" y="1440496"/>
            <a:ext cx="10990092" cy="453500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200" kern="1200">
                <a:solidFill>
                  <a:srgbClr val="555555"/>
                </a:solidFill>
                <a:latin typeface="Sun Life Sans Regular" panose="02000503000000020004" pitchFamily="2" charset="77"/>
                <a:ea typeface="+mn-ea"/>
                <a:cs typeface="+mn-cs"/>
              </a:defRPr>
            </a:lvl1pPr>
            <a:lvl2pPr marL="86400" indent="-1224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EBE10"/>
              </a:buClr>
              <a:buFont typeface="Arial" panose="020B0604020202020204" pitchFamily="34" charset="0"/>
              <a:buChar char="•"/>
              <a:defRPr sz="1200" kern="1200">
                <a:solidFill>
                  <a:srgbClr val="555555"/>
                </a:solidFill>
                <a:latin typeface="Sun Life Sans Regular" panose="02000503000000020004" pitchFamily="2" charset="77"/>
                <a:ea typeface="+mn-ea"/>
                <a:cs typeface="+mn-cs"/>
              </a:defRPr>
            </a:lvl2pPr>
            <a:lvl3pPr marL="237600" indent="-1224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EBE10"/>
              </a:buClr>
              <a:buFont typeface="Arial" panose="020B0604020202020204" pitchFamily="34" charset="0"/>
              <a:buChar char="•"/>
              <a:defRPr sz="1200" kern="1200">
                <a:solidFill>
                  <a:srgbClr val="555555"/>
                </a:solidFill>
                <a:latin typeface="Sun Life Sans Regular" panose="02000503000000020004" pitchFamily="2" charset="77"/>
                <a:ea typeface="+mn-ea"/>
                <a:cs typeface="+mn-cs"/>
              </a:defRPr>
            </a:lvl3pPr>
            <a:lvl4pPr marL="356400" indent="-1224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EBE10"/>
              </a:buClr>
              <a:buFont typeface="Arial" panose="020B0604020202020204" pitchFamily="34" charset="0"/>
              <a:buChar char="•"/>
              <a:defRPr sz="1200" kern="1200">
                <a:solidFill>
                  <a:srgbClr val="555555"/>
                </a:solidFill>
                <a:latin typeface="Sun Life Sans Regular" panose="02000503000000020004" pitchFamily="2" charset="77"/>
                <a:ea typeface="+mn-ea"/>
                <a:cs typeface="+mn-cs"/>
              </a:defRPr>
            </a:lvl4pPr>
            <a:lvl5pPr marL="478800" indent="-1224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EBE10"/>
              </a:buClr>
              <a:buFont typeface="Arial" panose="020B0604020202020204" pitchFamily="34" charset="0"/>
              <a:buChar char="•"/>
              <a:defRPr sz="1200" kern="1200">
                <a:solidFill>
                  <a:srgbClr val="555555"/>
                </a:solidFill>
                <a:latin typeface="Sun Life Sans Regular" panose="02000503000000020004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sz="18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0DB7D2-DE97-B2E2-4642-03B8F3F34D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4281" y="1910720"/>
            <a:ext cx="12196281" cy="481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05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rgbClr val="071A49"/>
            </a:gs>
            <a:gs pos="100000">
              <a:srgbClr val="020B1D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279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0D9D3D7-EE13-0317-09D6-1D032A20BF90}"/>
              </a:ext>
            </a:extLst>
          </p:cNvPr>
          <p:cNvGrpSpPr/>
          <p:nvPr/>
        </p:nvGrpSpPr>
        <p:grpSpPr>
          <a:xfrm>
            <a:off x="3811698" y="353296"/>
            <a:ext cx="4565550" cy="1388085"/>
            <a:chOff x="6689735" y="1774341"/>
            <a:chExt cx="4565550" cy="1388085"/>
          </a:xfrm>
        </p:grpSpPr>
        <p:pic>
          <p:nvPicPr>
            <p:cNvPr id="7" name="Picture 6" descr="A black background with white text&#10;&#10;Description automatically generated">
              <a:extLst>
                <a:ext uri="{FF2B5EF4-FFF2-40B4-BE49-F238E27FC236}">
                  <a16:creationId xmlns:a16="http://schemas.microsoft.com/office/drawing/2014/main" id="{84AF2929-067E-2DFC-E53E-698328C00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9735" y="1774341"/>
              <a:ext cx="4565550" cy="1203419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91CCC41-B244-E935-2915-04FCFC75CE47}"/>
                </a:ext>
              </a:extLst>
            </p:cNvPr>
            <p:cNvSpPr txBox="1"/>
            <p:nvPr/>
          </p:nvSpPr>
          <p:spPr>
            <a:xfrm>
              <a:off x="6894380" y="2793094"/>
              <a:ext cx="4156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EBE10"/>
                  </a:solidFill>
                  <a:effectLst/>
                  <a:latin typeface="Sun Life Script" pitchFamily="2" charset="0"/>
                  <a:ea typeface="STXingkai" panose="020B0503020204020204" pitchFamily="2" charset="-122"/>
                </a:rPr>
                <a:t>Innovate beyond Boundaries</a:t>
              </a:r>
              <a:endParaRPr lang="en-US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43EA082-518E-9343-7607-7458A0CB6679}"/>
              </a:ext>
            </a:extLst>
          </p:cNvPr>
          <p:cNvSpPr txBox="1"/>
          <p:nvPr/>
        </p:nvSpPr>
        <p:spPr>
          <a:xfrm>
            <a:off x="8972288" y="188251"/>
            <a:ext cx="3362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Sun Life New Display" pitchFamily="2" charset="0"/>
                <a:ea typeface="Calibri" panose="020F0502020204030204" pitchFamily="34" charset="0"/>
              </a:rPr>
              <a:t>Global Solutions</a:t>
            </a:r>
            <a:endParaRPr lang="en-US" sz="1600" dirty="0">
              <a:solidFill>
                <a:schemeClr val="bg1"/>
              </a:solidFill>
              <a:effectLst/>
              <a:latin typeface="Sun Life New Display" pitchFamily="2" charset="0"/>
              <a:ea typeface="Calibri" panose="020F0502020204030204" pitchFamily="34" charset="0"/>
            </a:endParaRPr>
          </a:p>
        </p:txBody>
      </p:sp>
      <p:pic>
        <p:nvPicPr>
          <p:cNvPr id="10" name="Picture 9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AB4083F-2809-246E-551A-5FF8AE860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8" y="221093"/>
            <a:ext cx="1383521" cy="3344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F30A437-3216-1C67-E47E-6D25D67077E4}"/>
              </a:ext>
            </a:extLst>
          </p:cNvPr>
          <p:cNvSpPr txBox="1"/>
          <p:nvPr/>
        </p:nvSpPr>
        <p:spPr>
          <a:xfrm>
            <a:off x="3248992" y="3097646"/>
            <a:ext cx="56909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Sun Life Sans Light" panose="020B0304030304030303" pitchFamily="34" charset="0"/>
              </a:rPr>
              <a:t>Shoop Hadoop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64ED00-EA05-8123-7C03-C3ACEDDE6E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78" y="4624558"/>
            <a:ext cx="1218205" cy="1267495"/>
          </a:xfrm>
          <a:prstGeom prst="ellipse">
            <a:avLst/>
          </a:prstGeom>
          <a:ln w="127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61A9ADF-4C1A-1B98-716C-003BF8A0E2AC}"/>
              </a:ext>
            </a:extLst>
          </p:cNvPr>
          <p:cNvSpPr txBox="1"/>
          <p:nvPr/>
        </p:nvSpPr>
        <p:spPr>
          <a:xfrm>
            <a:off x="481665" y="6036472"/>
            <a:ext cx="2062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un Life Sans Light" panose="020B0304030304030303" pitchFamily="34" charset="0"/>
                <a:ea typeface="Calibri" panose="020F0502020204030204" pitchFamily="34" charset="0"/>
                <a:cs typeface="Arial" panose="020B0604020202020204" pitchFamily="34" charset="0"/>
              </a:rPr>
              <a:t>Raghav Thakur</a:t>
            </a:r>
            <a:endParaRPr lang="en-US" sz="1200" dirty="0">
              <a:solidFill>
                <a:schemeClr val="bg1"/>
              </a:solidFill>
              <a:latin typeface="Sun Life Sans Light" panose="020B03040303040303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9048F16-0A73-477A-2C63-21E6FF8967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437" y="4629549"/>
            <a:ext cx="1218205" cy="1267495"/>
          </a:xfrm>
          <a:prstGeom prst="ellipse">
            <a:avLst/>
          </a:prstGeom>
          <a:ln w="127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D4C9703-2D3A-260E-21C0-4C96F44280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185" y="4629549"/>
            <a:ext cx="1218205" cy="1267495"/>
          </a:xfrm>
          <a:prstGeom prst="ellipse">
            <a:avLst/>
          </a:prstGeom>
          <a:ln w="127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7EB65DB-56FF-9A46-2862-6B90F76923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6338" y="4624557"/>
            <a:ext cx="1218205" cy="1267495"/>
          </a:xfrm>
          <a:prstGeom prst="ellipse">
            <a:avLst/>
          </a:prstGeom>
          <a:ln w="127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8B12D7-E310-388B-B684-3457755D97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1880" y="4624557"/>
            <a:ext cx="1218205" cy="1267495"/>
          </a:xfrm>
          <a:prstGeom prst="ellipse">
            <a:avLst/>
          </a:prstGeom>
          <a:ln w="127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2C56E17-6178-92F0-2FF2-7296602846C2}"/>
              </a:ext>
            </a:extLst>
          </p:cNvPr>
          <p:cNvSpPr txBox="1"/>
          <p:nvPr/>
        </p:nvSpPr>
        <p:spPr>
          <a:xfrm>
            <a:off x="2599666" y="6045523"/>
            <a:ext cx="2062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un Life Sans Light" panose="020B0304030304030303" pitchFamily="34" charset="0"/>
                <a:ea typeface="Calibri" panose="020F0502020204030204" pitchFamily="34" charset="0"/>
                <a:cs typeface="Arial" panose="020B0604020202020204" pitchFamily="34" charset="0"/>
              </a:rPr>
              <a:t>Nishant Raj</a:t>
            </a:r>
            <a:endParaRPr lang="en-US" sz="1200" dirty="0">
              <a:solidFill>
                <a:schemeClr val="bg1"/>
              </a:solidFill>
              <a:latin typeface="Sun Life Sans Light" panose="020B03040303040303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F4D5BE-6E7A-4248-A0DD-3BDF0BEFDCFD}"/>
              </a:ext>
            </a:extLst>
          </p:cNvPr>
          <p:cNvSpPr txBox="1"/>
          <p:nvPr/>
        </p:nvSpPr>
        <p:spPr>
          <a:xfrm>
            <a:off x="4736799" y="6036472"/>
            <a:ext cx="2062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un Life Sans Light" panose="020B0304030304030303" pitchFamily="34" charset="0"/>
                <a:ea typeface="Calibri" panose="020F0502020204030204" pitchFamily="34" charset="0"/>
                <a:cs typeface="Arial" panose="020B0604020202020204" pitchFamily="34" charset="0"/>
              </a:rPr>
              <a:t>Ayush Dixit</a:t>
            </a:r>
            <a:endParaRPr lang="en-US" sz="1200" dirty="0">
              <a:solidFill>
                <a:schemeClr val="bg1"/>
              </a:solidFill>
              <a:latin typeface="Sun Life Sans Light" panose="020B03040303040303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63EA723-2C0B-BB84-793D-CBDBFA9B92DB}"/>
              </a:ext>
            </a:extLst>
          </p:cNvPr>
          <p:cNvSpPr txBox="1"/>
          <p:nvPr/>
        </p:nvSpPr>
        <p:spPr>
          <a:xfrm>
            <a:off x="6923952" y="6045523"/>
            <a:ext cx="2062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un Life Sans Light" panose="020B0304030304030303" pitchFamily="34" charset="0"/>
                <a:ea typeface="Calibri" panose="020F0502020204030204" pitchFamily="34" charset="0"/>
                <a:cs typeface="Arial" panose="020B0604020202020204" pitchFamily="34" charset="0"/>
              </a:rPr>
              <a:t>Mohnit Arya</a:t>
            </a:r>
            <a:endParaRPr lang="en-US" sz="1200" dirty="0">
              <a:solidFill>
                <a:schemeClr val="bg1"/>
              </a:solidFill>
              <a:latin typeface="Sun Life Sans Light" panose="020B03040303040303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1F06CE-E621-BA7B-95E6-426F3BF887F9}"/>
              </a:ext>
            </a:extLst>
          </p:cNvPr>
          <p:cNvSpPr txBox="1"/>
          <p:nvPr/>
        </p:nvSpPr>
        <p:spPr>
          <a:xfrm>
            <a:off x="9119494" y="6036472"/>
            <a:ext cx="20629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Sun Life Sans Light" panose="020B0304030304030303" pitchFamily="34" charset="0"/>
                <a:ea typeface="Calibri" panose="020F0502020204030204" pitchFamily="34" charset="0"/>
                <a:cs typeface="Arial" panose="020B0604020202020204" pitchFamily="34" charset="0"/>
              </a:rPr>
              <a:t>Kamlesh Kumar</a:t>
            </a:r>
            <a:endParaRPr lang="en-US" sz="1200" dirty="0">
              <a:solidFill>
                <a:schemeClr val="bg1"/>
              </a:solidFill>
              <a:latin typeface="Sun Life Sans Light" panose="020B0304030304030303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68728D9-F253-68CC-BDEB-04D4A189A513}"/>
              </a:ext>
            </a:extLst>
          </p:cNvPr>
          <p:cNvSpPr txBox="1"/>
          <p:nvPr/>
        </p:nvSpPr>
        <p:spPr>
          <a:xfrm>
            <a:off x="1152758" y="2215304"/>
            <a:ext cx="98200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un Life Sans Light" panose="020B0304030304030303" pitchFamily="34" charset="0"/>
              </a:rPr>
              <a:t>Challenge Name: Code modernization using </a:t>
            </a:r>
            <a:r>
              <a:rPr lang="en-US" sz="2800" dirty="0" err="1">
                <a:solidFill>
                  <a:schemeClr val="bg1"/>
                </a:solidFill>
                <a:latin typeface="Sun Life Sans Light" panose="020B0304030304030303" pitchFamily="34" charset="0"/>
              </a:rPr>
              <a:t>GenAI</a:t>
            </a:r>
            <a:r>
              <a:rPr lang="en-US" sz="2800" dirty="0">
                <a:solidFill>
                  <a:schemeClr val="bg1"/>
                </a:solidFill>
                <a:latin typeface="Sun Life Sans Light" panose="020B03040303040303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86252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3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7A9A21F-0702-EA43-2C8E-60B1FEB00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93961AEA-B875-1C31-F1D0-1FA36AAD1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1698" y="498483"/>
            <a:ext cx="4565550" cy="12034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86AD7F-C625-D05C-AEB9-C0E94DCD2639}"/>
              </a:ext>
            </a:extLst>
          </p:cNvPr>
          <p:cNvSpPr txBox="1"/>
          <p:nvPr/>
        </p:nvSpPr>
        <p:spPr>
          <a:xfrm>
            <a:off x="1132677" y="2200385"/>
            <a:ext cx="99235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EBE10"/>
                </a:solidFill>
                <a:latin typeface="Sun Life Sans Light" panose="020B0304030304030303" pitchFamily="34" charset="0"/>
              </a:rPr>
              <a:t>Agenda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0BA598-19F3-EA7A-E1CD-FBD58256ED71}"/>
              </a:ext>
            </a:extLst>
          </p:cNvPr>
          <p:cNvSpPr txBox="1"/>
          <p:nvPr/>
        </p:nvSpPr>
        <p:spPr>
          <a:xfrm>
            <a:off x="281411" y="3473625"/>
            <a:ext cx="11626121" cy="18466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un Life Sans Light" panose="020B0304030304030303" pitchFamily="34" charset="0"/>
              </a:rPr>
              <a:t>Solution Design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Sun Life Sans Light" panose="020B0304030304030303" pitchFamily="34" charset="0"/>
              </a:rPr>
              <a:t>Prototype Demo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Sun Life Sans Light" panose="020B0304030304030303" pitchFamily="34" charset="0"/>
              </a:rPr>
              <a:t>Value / Benefit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Sun Life Sans Light" panose="020B0304030304030303" pitchFamily="34" charset="0"/>
              </a:rPr>
              <a:t>Production Readiness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Sun Life Sans Light" panose="020B0304030304030303" pitchFamily="34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962520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AD99F7C-5DC4-8D46-E0E3-9F4A33FFAA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223" y="5896834"/>
            <a:ext cx="3544188" cy="9342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634B84-3F96-9A5D-3DD2-B444D784CA3C}"/>
              </a:ext>
            </a:extLst>
          </p:cNvPr>
          <p:cNvSpPr txBox="1"/>
          <p:nvPr/>
        </p:nvSpPr>
        <p:spPr>
          <a:xfrm>
            <a:off x="1244475" y="426178"/>
            <a:ext cx="99235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EBE10"/>
                </a:solidFill>
                <a:latin typeface="Sun Life Sans Light" panose="020B0304030304030303" pitchFamily="34" charset="0"/>
              </a:rPr>
              <a:t>Solution Design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9525E23-8AC0-87DD-B850-56295B6CE29D}"/>
              </a:ext>
            </a:extLst>
          </p:cNvPr>
          <p:cNvSpPr/>
          <p:nvPr/>
        </p:nvSpPr>
        <p:spPr>
          <a:xfrm>
            <a:off x="680484" y="1594884"/>
            <a:ext cx="2020186" cy="105262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Cobol code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9902398-3D6E-DE0C-7EF6-F0D2A2C9CF1D}"/>
              </a:ext>
            </a:extLst>
          </p:cNvPr>
          <p:cNvSpPr/>
          <p:nvPr/>
        </p:nvSpPr>
        <p:spPr>
          <a:xfrm>
            <a:off x="4485167" y="1594884"/>
            <a:ext cx="1945758" cy="105262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Pseudo code 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241CF3D-52A2-52A6-4E36-171631ACE0D3}"/>
              </a:ext>
            </a:extLst>
          </p:cNvPr>
          <p:cNvSpPr/>
          <p:nvPr/>
        </p:nvSpPr>
        <p:spPr>
          <a:xfrm>
            <a:off x="8215423" y="1594885"/>
            <a:ext cx="2041452" cy="105262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Python Code 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C19A0FD-EFC0-E0B7-9175-13B5B6A1012E}"/>
              </a:ext>
            </a:extLst>
          </p:cNvPr>
          <p:cNvSpPr/>
          <p:nvPr/>
        </p:nvSpPr>
        <p:spPr>
          <a:xfrm>
            <a:off x="2943446" y="1828800"/>
            <a:ext cx="1298945" cy="61668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C129603-E0A1-05B1-6110-0964820BB07D}"/>
              </a:ext>
            </a:extLst>
          </p:cNvPr>
          <p:cNvSpPr/>
          <p:nvPr/>
        </p:nvSpPr>
        <p:spPr>
          <a:xfrm>
            <a:off x="6673701" y="1828800"/>
            <a:ext cx="1286539" cy="64858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A299BEF-92A9-FF99-A95F-94C465B9AD81}"/>
              </a:ext>
            </a:extLst>
          </p:cNvPr>
          <p:cNvSpPr/>
          <p:nvPr/>
        </p:nvSpPr>
        <p:spPr>
          <a:xfrm>
            <a:off x="8215423" y="3918635"/>
            <a:ext cx="2041452" cy="105262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Sample Db 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42798C5A-65DD-ABBC-DA26-1C836D5296BC}"/>
              </a:ext>
            </a:extLst>
          </p:cNvPr>
          <p:cNvSpPr/>
          <p:nvPr/>
        </p:nvSpPr>
        <p:spPr>
          <a:xfrm>
            <a:off x="8998344" y="2867329"/>
            <a:ext cx="592224" cy="93420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EDCEB3-7ACA-A207-21D2-FCB53A95DBE3}"/>
              </a:ext>
            </a:extLst>
          </p:cNvPr>
          <p:cNvSpPr txBox="1"/>
          <p:nvPr/>
        </p:nvSpPr>
        <p:spPr>
          <a:xfrm>
            <a:off x="2955853" y="1550827"/>
            <a:ext cx="818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Gen Ai 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62F52BF-96CA-DB79-C644-B519468AE5EB}"/>
              </a:ext>
            </a:extLst>
          </p:cNvPr>
          <p:cNvSpPr/>
          <p:nvPr/>
        </p:nvSpPr>
        <p:spPr>
          <a:xfrm>
            <a:off x="4437320" y="3918635"/>
            <a:ext cx="2041452" cy="105262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Functional python code wit Oracle </a:t>
            </a:r>
            <a:r>
              <a:rPr lang="en-US" dirty="0" err="1"/>
              <a:t>db</a:t>
            </a:r>
            <a:r>
              <a:rPr lang="en-US" dirty="0"/>
              <a:t> 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84E784F-EFBE-D68C-F23C-A871BA1AB52F}"/>
              </a:ext>
            </a:extLst>
          </p:cNvPr>
          <p:cNvSpPr/>
          <p:nvPr/>
        </p:nvSpPr>
        <p:spPr>
          <a:xfrm rot="10800000">
            <a:off x="6717120" y="4200396"/>
            <a:ext cx="1243120" cy="489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C5C248-9A38-6536-9B16-E1EF4F24433A}"/>
              </a:ext>
            </a:extLst>
          </p:cNvPr>
          <p:cNvSpPr txBox="1"/>
          <p:nvPr/>
        </p:nvSpPr>
        <p:spPr>
          <a:xfrm>
            <a:off x="6717120" y="1566775"/>
            <a:ext cx="818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Gen Ai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99E563-F335-51C3-220F-C1BFC7A1BFE5}"/>
              </a:ext>
            </a:extLst>
          </p:cNvPr>
          <p:cNvSpPr txBox="1"/>
          <p:nvPr/>
        </p:nvSpPr>
        <p:spPr>
          <a:xfrm>
            <a:off x="9781609" y="3059668"/>
            <a:ext cx="2243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Creation of Sample database(Oracle)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D846CC-B678-4D8E-1152-FE9C4313E652}"/>
              </a:ext>
            </a:extLst>
          </p:cNvPr>
          <p:cNvSpPr txBox="1"/>
          <p:nvPr/>
        </p:nvSpPr>
        <p:spPr>
          <a:xfrm>
            <a:off x="6589083" y="3664971"/>
            <a:ext cx="1615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Testing python      code </a:t>
            </a:r>
          </a:p>
        </p:txBody>
      </p:sp>
    </p:spTree>
    <p:extLst>
      <p:ext uri="{BB962C8B-B14F-4D97-AF65-F5344CB8AC3E}">
        <p14:creationId xmlns:p14="http://schemas.microsoft.com/office/powerpoint/2010/main" val="4257645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AD99F7C-5DC4-8D46-E0E3-9F4A33FFAA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223" y="5896834"/>
            <a:ext cx="3544188" cy="9342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634B84-3F96-9A5D-3DD2-B444D784CA3C}"/>
              </a:ext>
            </a:extLst>
          </p:cNvPr>
          <p:cNvSpPr txBox="1"/>
          <p:nvPr/>
        </p:nvSpPr>
        <p:spPr>
          <a:xfrm>
            <a:off x="1244475" y="426178"/>
            <a:ext cx="99235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EBE10"/>
                </a:solidFill>
                <a:latin typeface="Sun Life Sans Light" panose="020B0304030304030303" pitchFamily="34" charset="0"/>
              </a:rPr>
              <a:t>Prototype Demo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994D22-4C03-70D3-2959-64BBFAB764E7}"/>
              </a:ext>
            </a:extLst>
          </p:cNvPr>
          <p:cNvSpPr txBox="1"/>
          <p:nvPr/>
        </p:nvSpPr>
        <p:spPr>
          <a:xfrm>
            <a:off x="2239862" y="1501413"/>
            <a:ext cx="74201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un Life Sans Light" panose="020B0304030304030303" pitchFamily="34" charset="0"/>
              </a:rPr>
              <a:t>Kindly record your demo and embed recording as object here </a:t>
            </a:r>
          </a:p>
          <a:p>
            <a:r>
              <a:rPr lang="en-US" sz="2000" dirty="0">
                <a:solidFill>
                  <a:schemeClr val="bg1"/>
                </a:solidFill>
                <a:latin typeface="Sun Life Sans Light" panose="020B0304030304030303" pitchFamily="34" charset="0"/>
              </a:rPr>
              <a:t>( Video Duration should be 2-3 minutes ) </a:t>
            </a:r>
          </a:p>
        </p:txBody>
      </p:sp>
    </p:spTree>
    <p:extLst>
      <p:ext uri="{BB962C8B-B14F-4D97-AF65-F5344CB8AC3E}">
        <p14:creationId xmlns:p14="http://schemas.microsoft.com/office/powerpoint/2010/main" val="1757074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2634B84-3F96-9A5D-3DD2-B444D784CA3C}"/>
              </a:ext>
            </a:extLst>
          </p:cNvPr>
          <p:cNvSpPr txBox="1"/>
          <p:nvPr/>
        </p:nvSpPr>
        <p:spPr>
          <a:xfrm>
            <a:off x="1244475" y="426178"/>
            <a:ext cx="99235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EBE10"/>
                </a:solidFill>
                <a:latin typeface="Sun Life Sans Light" panose="020B0304030304030303" pitchFamily="34" charset="0"/>
              </a:rPr>
              <a:t>Value / Benefit</a:t>
            </a:r>
          </a:p>
        </p:txBody>
      </p:sp>
    </p:spTree>
    <p:extLst>
      <p:ext uri="{BB962C8B-B14F-4D97-AF65-F5344CB8AC3E}">
        <p14:creationId xmlns:p14="http://schemas.microsoft.com/office/powerpoint/2010/main" val="2410345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AD99F7C-5DC4-8D46-E0E3-9F4A33FFAA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223" y="5896834"/>
            <a:ext cx="3544188" cy="9342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634B84-3F96-9A5D-3DD2-B444D784CA3C}"/>
              </a:ext>
            </a:extLst>
          </p:cNvPr>
          <p:cNvSpPr txBox="1"/>
          <p:nvPr/>
        </p:nvSpPr>
        <p:spPr>
          <a:xfrm>
            <a:off x="1244475" y="426178"/>
            <a:ext cx="99235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EBE10"/>
                </a:solidFill>
                <a:latin typeface="Sun Life Sans Light" panose="020B0304030304030303" pitchFamily="34" charset="0"/>
              </a:rPr>
              <a:t>Production Readiness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8A7EBC-2F5F-C07A-9E78-5BC575A9CFC2}"/>
              </a:ext>
            </a:extLst>
          </p:cNvPr>
          <p:cNvSpPr txBox="1"/>
          <p:nvPr/>
        </p:nvSpPr>
        <p:spPr>
          <a:xfrm>
            <a:off x="1244475" y="1439858"/>
            <a:ext cx="1002603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un Life Sans Light" panose="020B0304030304030303" pitchFamily="34" charset="0"/>
              </a:rPr>
              <a:t>The production readiness generated code is reliable on the following bases :</a:t>
            </a:r>
          </a:p>
          <a:p>
            <a:endParaRPr lang="en-US" sz="2000" dirty="0">
              <a:solidFill>
                <a:schemeClr val="bg1"/>
              </a:solidFill>
              <a:latin typeface="Sun Life Sans Light" panose="020B0304030304030303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Sun Life Sans Light" panose="020B0304030304030303" pitchFamily="34" charset="0"/>
              </a:rPr>
              <a:t>1.Sufficient testing :After generation of python code , the result is tested and if there is space of improvement the required steps were taken care to reach the desired output.</a:t>
            </a:r>
          </a:p>
          <a:p>
            <a:endParaRPr lang="en-US" sz="2000" dirty="0">
              <a:solidFill>
                <a:schemeClr val="bg1"/>
              </a:solidFill>
              <a:latin typeface="Sun Life Sans Light" panose="020B0304030304030303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Sun Life Sans Light" panose="020B0304030304030303" pitchFamily="34" charset="0"/>
              </a:rPr>
              <a:t>2.Reliability:</a:t>
            </a:r>
          </a:p>
          <a:p>
            <a:endParaRPr lang="en-US" sz="2000" dirty="0">
              <a:solidFill>
                <a:schemeClr val="bg1"/>
              </a:solidFill>
              <a:latin typeface="Sun Life Sans Light" panose="020B0304030304030303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Sun Life Sans Light" panose="020B0304030304030303" pitchFamily="34" charset="0"/>
              </a:rPr>
              <a:t>3.Scalability: There are proper comments and the code is scalable and reusable as well due to formation of different class and functionality. </a:t>
            </a:r>
          </a:p>
          <a:p>
            <a:endParaRPr lang="en-US" sz="2000" dirty="0">
              <a:solidFill>
                <a:schemeClr val="bg1"/>
              </a:solidFill>
              <a:latin typeface="Sun Life Sans Light" panose="020B0304030304030303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Sun Life Sans Light" panose="020B0304030304030303" pitchFamily="34" charset="0"/>
              </a:rPr>
              <a:t>4.Documentation: </a:t>
            </a:r>
          </a:p>
          <a:p>
            <a:endParaRPr lang="en-US" sz="2000" dirty="0">
              <a:solidFill>
                <a:schemeClr val="bg1"/>
              </a:solidFill>
              <a:latin typeface="Sun Life Sans Light" panose="020B0304030304030303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Sun Life Sans Light" panose="020B0304030304030303" pitchFamily="34" charset="0"/>
              </a:rPr>
              <a:t>5.Monitoring: The functionality of the code is monitored regularly with proper required changes. </a:t>
            </a:r>
          </a:p>
        </p:txBody>
      </p:sp>
    </p:spTree>
    <p:extLst>
      <p:ext uri="{BB962C8B-B14F-4D97-AF65-F5344CB8AC3E}">
        <p14:creationId xmlns:p14="http://schemas.microsoft.com/office/powerpoint/2010/main" val="1417234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AD99F7C-5DC4-8D46-E0E3-9F4A33FFAA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223" y="5896834"/>
            <a:ext cx="3544188" cy="9342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2634B84-3F96-9A5D-3DD2-B444D784CA3C}"/>
              </a:ext>
            </a:extLst>
          </p:cNvPr>
          <p:cNvSpPr txBox="1"/>
          <p:nvPr/>
        </p:nvSpPr>
        <p:spPr>
          <a:xfrm>
            <a:off x="1244475" y="426178"/>
            <a:ext cx="99235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EBE10"/>
                </a:solidFill>
                <a:latin typeface="Sun Life Sans Light" panose="020B0304030304030303" pitchFamily="34" charset="0"/>
              </a:rPr>
              <a:t>Code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444C31-EA3B-96BC-C7E1-BB43D9F5C623}"/>
              </a:ext>
            </a:extLst>
          </p:cNvPr>
          <p:cNvSpPr txBox="1"/>
          <p:nvPr/>
        </p:nvSpPr>
        <p:spPr>
          <a:xfrm>
            <a:off x="2239862" y="1501413"/>
            <a:ext cx="74201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Sun Life Sans Light" panose="020B0304030304030303" pitchFamily="34" charset="0"/>
              </a:rPr>
              <a:t>Embed code files as object here ( Zip in case of multiple files )  </a:t>
            </a:r>
          </a:p>
        </p:txBody>
      </p:sp>
    </p:spTree>
    <p:extLst>
      <p:ext uri="{BB962C8B-B14F-4D97-AF65-F5344CB8AC3E}">
        <p14:creationId xmlns:p14="http://schemas.microsoft.com/office/powerpoint/2010/main" val="2416863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rgbClr val="071A49"/>
            </a:gs>
            <a:gs pos="43000">
              <a:srgbClr val="020B1D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BD8149-2FF0-DE08-5C99-0EF66861FA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6" t="11832" r="4846" b="53408"/>
          <a:stretch/>
        </p:blipFill>
        <p:spPr>
          <a:xfrm>
            <a:off x="-1" y="3429000"/>
            <a:ext cx="12192001" cy="3429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FC52F9-9B5D-33F5-4297-B454F5608E03}"/>
              </a:ext>
            </a:extLst>
          </p:cNvPr>
          <p:cNvSpPr txBox="1"/>
          <p:nvPr/>
        </p:nvSpPr>
        <p:spPr>
          <a:xfrm>
            <a:off x="8972288" y="188251"/>
            <a:ext cx="33623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marR="0" algn="ctr"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bg1"/>
                </a:solidFill>
                <a:effectLst/>
                <a:latin typeface="Sun Life New Display" pitchFamily="2" charset="0"/>
                <a:ea typeface="Calibri" panose="020F0502020204030204" pitchFamily="34" charset="0"/>
              </a:rPr>
              <a:t>Global Solutions</a:t>
            </a:r>
            <a:endParaRPr lang="en-US" sz="1600" dirty="0">
              <a:solidFill>
                <a:schemeClr val="bg1"/>
              </a:solidFill>
              <a:effectLst/>
              <a:latin typeface="Sun Life New Display" pitchFamily="2" charset="0"/>
              <a:ea typeface="Calibri" panose="020F0502020204030204" pitchFamily="34" charset="0"/>
            </a:endParaRPr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EBA5B59-3D3C-34DE-B6A5-807BEA37E7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68" y="221093"/>
            <a:ext cx="1383521" cy="3344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E91CD07-E484-365B-231F-9B9E7F1292AE}"/>
              </a:ext>
            </a:extLst>
          </p:cNvPr>
          <p:cNvSpPr txBox="1"/>
          <p:nvPr/>
        </p:nvSpPr>
        <p:spPr>
          <a:xfrm>
            <a:off x="1132678" y="5483059"/>
            <a:ext cx="99235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FEBE10"/>
                </a:solidFill>
                <a:latin typeface="Sun Life Sans Light" panose="020B0304030304030303" pitchFamily="34" charset="0"/>
              </a:rPr>
              <a:t>Thank You!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51FF0AE-CA45-48C5-F548-5B704C9C8114}"/>
              </a:ext>
            </a:extLst>
          </p:cNvPr>
          <p:cNvGrpSpPr/>
          <p:nvPr/>
        </p:nvGrpSpPr>
        <p:grpSpPr>
          <a:xfrm>
            <a:off x="2622670" y="1606114"/>
            <a:ext cx="6943605" cy="2072611"/>
            <a:chOff x="6689735" y="1774341"/>
            <a:chExt cx="4565550" cy="1362780"/>
          </a:xfrm>
        </p:grpSpPr>
        <p:pic>
          <p:nvPicPr>
            <p:cNvPr id="6" name="Picture 5" descr="A black background with white text&#10;&#10;Description automatically generated">
              <a:extLst>
                <a:ext uri="{FF2B5EF4-FFF2-40B4-BE49-F238E27FC236}">
                  <a16:creationId xmlns:a16="http://schemas.microsoft.com/office/drawing/2014/main" id="{08137676-B30D-2EE6-5AF0-9845F91C5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89735" y="1774341"/>
              <a:ext cx="4565550" cy="120341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1D3B2DC-B820-2284-AFC4-13D639D73426}"/>
                </a:ext>
              </a:extLst>
            </p:cNvPr>
            <p:cNvSpPr txBox="1"/>
            <p:nvPr/>
          </p:nvSpPr>
          <p:spPr>
            <a:xfrm>
              <a:off x="6894380" y="2793094"/>
              <a:ext cx="4156260" cy="3440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rgbClr val="FEBE10"/>
                  </a:solidFill>
                  <a:effectLst/>
                  <a:latin typeface="Sun Life Script" pitchFamily="2" charset="0"/>
                  <a:ea typeface="STXingkai" panose="020B0503020204020204" pitchFamily="2" charset="-122"/>
                </a:rPr>
                <a:t>Innovate beyond Boundaries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92580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</TotalTime>
  <Words>210</Words>
  <Application>Microsoft Office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Sun Life New Display</vt:lpstr>
      <vt:lpstr>Sun Life Sans Light</vt:lpstr>
      <vt:lpstr>Sun Life Sans Regular</vt:lpstr>
      <vt:lpstr>Sun Life Script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Zafar Khan</dc:creator>
  <cp:lastModifiedBy>Raghav Thakur</cp:lastModifiedBy>
  <cp:revision>18</cp:revision>
  <dcterms:created xsi:type="dcterms:W3CDTF">2023-08-07T05:53:28Z</dcterms:created>
  <dcterms:modified xsi:type="dcterms:W3CDTF">2023-09-01T06:32:54Z</dcterms:modified>
</cp:coreProperties>
</file>

<file path=docProps/thumbnail.jpeg>
</file>